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2"/>
    <p:sldId id="266" r:id="rId3"/>
    <p:sldId id="267" r:id="rId4"/>
    <p:sldId id="268" r:id="rId5"/>
    <p:sldId id="270" r:id="rId6"/>
    <p:sldId id="256" r:id="rId7"/>
    <p:sldId id="259" r:id="rId8"/>
    <p:sldId id="260" r:id="rId9"/>
    <p:sldId id="261" r:id="rId10"/>
    <p:sldId id="269" r:id="rId11"/>
    <p:sldId id="263" r:id="rId12"/>
    <p:sldId id="272" r:id="rId13"/>
    <p:sldId id="262" r:id="rId14"/>
    <p:sldId id="264" r:id="rId15"/>
    <p:sldId id="271" r:id="rId16"/>
  </p:sldIdLst>
  <p:sldSz cx="18288000" cy="10287000"/>
  <p:notesSz cx="6858000" cy="9144000"/>
  <p:embeddedFontLst>
    <p:embeddedFont>
      <p:font typeface="Archivo Black" panose="020B0604020202020204" charset="0"/>
      <p:regular r:id="rId17"/>
    </p:embeddedFont>
    <p:embeddedFont>
      <p:font typeface="Bodoni MT Black" panose="02070A03080606020203" pitchFamily="18" charset="0"/>
      <p:bold r:id="rId18"/>
      <p:boldItalic r:id="rId19"/>
    </p:embeddedFont>
    <p:embeddedFont>
      <p:font typeface="Canva Sans" panose="020B0604020202020204" charset="0"/>
      <p:regular r:id="rId20"/>
    </p:embeddedFont>
    <p:embeddedFont>
      <p:font typeface="Gordita Bold" panose="020B0604020202020204" charset="0"/>
      <p:regular r:id="rId21"/>
    </p:embeddedFont>
    <p:embeddedFont>
      <p:font typeface="PT Sans" panose="020B0503020203020204" pitchFamily="34" charset="0"/>
      <p:regular r:id="rId22"/>
      <p:bold r:id="rId23"/>
      <p:italic r:id="rId24"/>
      <p:boldItalic r:id="rId25"/>
    </p:embeddedFont>
    <p:embeddedFont>
      <p:font typeface="PT Sans Bold" panose="020B0703020203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3.svg"/><Relationship Id="rId3" Type="http://schemas.openxmlformats.org/officeDocument/2006/relationships/image" Target="../media/image11.svg"/><Relationship Id="rId7" Type="http://schemas.openxmlformats.org/officeDocument/2006/relationships/image" Target="../media/image28.svg"/><Relationship Id="rId12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3.sv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82C7D-F47D-F419-B159-A6FED3247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8E0435-D183-40D7-5056-94E00AD4403F}"/>
              </a:ext>
            </a:extLst>
          </p:cNvPr>
          <p:cNvSpPr txBox="1"/>
          <p:nvPr/>
        </p:nvSpPr>
        <p:spPr>
          <a:xfrm>
            <a:off x="1143000" y="2781300"/>
            <a:ext cx="1600200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16600" b="1" dirty="0">
                <a:solidFill>
                  <a:srgbClr val="FF0000"/>
                </a:solidFill>
              </a:rPr>
              <a:t>WELCOME</a:t>
            </a:r>
          </a:p>
          <a:p>
            <a:pPr algn="ctr"/>
            <a:r>
              <a:rPr lang="ro-RO" sz="16600" b="1" dirty="0">
                <a:solidFill>
                  <a:srgbClr val="FF0000"/>
                </a:solidFill>
              </a:rPr>
              <a:t> </a:t>
            </a:r>
            <a:r>
              <a:rPr lang="ro-RO" sz="11500" b="1" dirty="0">
                <a:solidFill>
                  <a:srgbClr val="FF0000"/>
                </a:solidFill>
              </a:rPr>
              <a:t>TO THE CRAKING!</a:t>
            </a:r>
            <a:endParaRPr lang="ro-RO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39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219200" y="2959937"/>
            <a:ext cx="1290890" cy="106070"/>
            <a:chOff x="0" y="0"/>
            <a:chExt cx="339988" cy="279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9988" cy="27936"/>
            </a:xfrm>
            <a:custGeom>
              <a:avLst/>
              <a:gdLst/>
              <a:ahLst/>
              <a:cxnLst/>
              <a:rect l="l" t="t" r="r" b="b"/>
              <a:pathLst>
                <a:path w="339988" h="27936">
                  <a:moveTo>
                    <a:pt x="0" y="0"/>
                  </a:moveTo>
                  <a:lnTo>
                    <a:pt x="339988" y="0"/>
                  </a:lnTo>
                  <a:lnTo>
                    <a:pt x="339988" y="27936"/>
                  </a:lnTo>
                  <a:lnTo>
                    <a:pt x="0" y="27936"/>
                  </a:ln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39988" cy="6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2036607"/>
            <a:ext cx="818302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 </a:t>
            </a:r>
            <a:r>
              <a:rPr lang="ro-RO" sz="7200" b="1" dirty="0" err="1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Golden</a:t>
            </a:r>
            <a:r>
              <a:rPr lang="ro-RO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 </a:t>
            </a:r>
            <a:r>
              <a:rPr lang="ro-RO" sz="7200" b="1" dirty="0" err="1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Flow</a:t>
            </a:r>
            <a:endParaRPr lang="en-US" sz="7200" b="1" dirty="0">
              <a:solidFill>
                <a:srgbClr val="F2F1E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-1295400" y="5828023"/>
            <a:ext cx="5450701" cy="51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IP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30922" y="5839445"/>
            <a:ext cx="4641236" cy="51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ro-RO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SCAN</a:t>
            </a:r>
            <a:endParaRPr lang="en-US" sz="4400" b="1" dirty="0">
              <a:solidFill>
                <a:srgbClr val="F2F1ED"/>
              </a:solidFill>
              <a:latin typeface="PT Sans Bold"/>
              <a:ea typeface="PT Sans Bold"/>
              <a:cs typeface="PT Sans Bold"/>
              <a:sym typeface="PT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2655" y="5853417"/>
            <a:ext cx="4078847" cy="101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6"/>
              </a:lnSpc>
            </a:pPr>
            <a:r>
              <a:rPr lang="ro-RO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VULNERABILITY FOUND</a:t>
            </a:r>
            <a:endParaRPr lang="en-US" sz="4400" b="1" dirty="0">
              <a:solidFill>
                <a:srgbClr val="F2F1ED"/>
              </a:solidFill>
              <a:latin typeface="PT Sans Bold"/>
              <a:ea typeface="PT Sans Bold"/>
              <a:cs typeface="PT Sans Bold"/>
              <a:sym typeface="PT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304378" y="5821258"/>
            <a:ext cx="4953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 E</a:t>
            </a:r>
            <a:r>
              <a:rPr lang="ro-RO" sz="4400" b="1" dirty="0">
                <a:solidFill>
                  <a:srgbClr val="F2F1ED"/>
                </a:solidFill>
                <a:latin typeface="PT Sans Bold"/>
                <a:ea typeface="PT Sans Bold"/>
                <a:cs typeface="PT Sans Bold"/>
                <a:sym typeface="PT Sans Bold"/>
              </a:rPr>
              <a:t>XPLOIT RECOMMENDATION</a:t>
            </a:r>
            <a:endParaRPr lang="en-US" sz="4400" b="1" dirty="0">
              <a:solidFill>
                <a:srgbClr val="F2F1ED"/>
              </a:solidFill>
              <a:latin typeface="PT Sans Bold"/>
              <a:ea typeface="PT Sans Bold"/>
              <a:cs typeface="PT Sans Bold"/>
              <a:sym typeface="PT Sans Bold"/>
            </a:endParaRPr>
          </a:p>
        </p:txBody>
      </p:sp>
      <p:sp>
        <p:nvSpPr>
          <p:cNvPr id="15" name="Săgeată la dreapta 14"/>
          <p:cNvSpPr/>
          <p:nvPr/>
        </p:nvSpPr>
        <p:spPr>
          <a:xfrm>
            <a:off x="2630922" y="5870153"/>
            <a:ext cx="1295400" cy="18465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921" y="5929826"/>
            <a:ext cx="1322947" cy="249958"/>
          </a:xfrm>
          <a:prstGeom prst="rect">
            <a:avLst/>
          </a:prstGeom>
        </p:spPr>
      </p:pic>
      <p:pic>
        <p:nvPicPr>
          <p:cNvPr id="17" name="Imagin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2289" y="5927341"/>
            <a:ext cx="1322947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29" grpId="0"/>
      <p:bldP spid="30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405265" y="2253080"/>
            <a:ext cx="1147747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OUR BUSINESS MODEL</a:t>
            </a:r>
          </a:p>
        </p:txBody>
      </p:sp>
      <p:grpSp>
        <p:nvGrpSpPr>
          <p:cNvPr id="33" name="Grupare 32"/>
          <p:cNvGrpSpPr/>
          <p:nvPr/>
        </p:nvGrpSpPr>
        <p:grpSpPr>
          <a:xfrm>
            <a:off x="1481265" y="4754418"/>
            <a:ext cx="3511004" cy="4218302"/>
            <a:chOff x="1690792" y="4932785"/>
            <a:chExt cx="3511004" cy="4218302"/>
          </a:xfrm>
        </p:grpSpPr>
        <p:sp>
          <p:nvSpPr>
            <p:cNvPr id="9" name="Freeform 9"/>
            <p:cNvSpPr/>
            <p:nvPr/>
          </p:nvSpPr>
          <p:spPr>
            <a:xfrm flipH="1">
              <a:off x="1690792" y="4932785"/>
              <a:ext cx="3511004" cy="4218302"/>
            </a:xfrm>
            <a:custGeom>
              <a:avLst/>
              <a:gdLst/>
              <a:ahLst/>
              <a:cxnLst/>
              <a:rect l="l" t="t" r="r" b="b"/>
              <a:pathLst>
                <a:path w="3511004" h="4218302">
                  <a:moveTo>
                    <a:pt x="3511003" y="0"/>
                  </a:moveTo>
                  <a:lnTo>
                    <a:pt x="0" y="0"/>
                  </a:lnTo>
                  <a:lnTo>
                    <a:pt x="0" y="4218302"/>
                  </a:lnTo>
                  <a:lnTo>
                    <a:pt x="3511003" y="4218302"/>
                  </a:lnTo>
                  <a:lnTo>
                    <a:pt x="351100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upare 29"/>
            <p:cNvGrpSpPr/>
            <p:nvPr/>
          </p:nvGrpSpPr>
          <p:grpSpPr>
            <a:xfrm>
              <a:off x="1980812" y="5114260"/>
              <a:ext cx="2637400" cy="3244516"/>
              <a:chOff x="1980812" y="5114260"/>
              <a:chExt cx="2637400" cy="324451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980813" y="5886091"/>
                <a:ext cx="1337478" cy="1192027"/>
              </a:xfrm>
              <a:custGeom>
                <a:avLst/>
                <a:gdLst/>
                <a:ahLst/>
                <a:cxnLst/>
                <a:rect l="l" t="t" r="r" b="b"/>
                <a:pathLst>
                  <a:path w="1337478" h="1192027">
                    <a:moveTo>
                      <a:pt x="0" y="0"/>
                    </a:moveTo>
                    <a:lnTo>
                      <a:pt x="1337478" y="0"/>
                    </a:lnTo>
                    <a:lnTo>
                      <a:pt x="1337478" y="1192027"/>
                    </a:lnTo>
                    <a:lnTo>
                      <a:pt x="0" y="11920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980812" y="7538038"/>
                <a:ext cx="2025129" cy="82073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186"/>
                  </a:lnSpc>
                </a:pPr>
                <a:r>
                  <a:rPr lang="ro-RO" sz="360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Freemium</a:t>
                </a:r>
                <a:r>
                  <a:rPr lang="en-US" sz="360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Model</a:t>
                </a: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4153970" y="5114260"/>
                <a:ext cx="464242" cy="494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055"/>
                  </a:lnSpc>
                </a:pPr>
                <a:r>
                  <a:rPr lang="en-US" sz="2896" b="1">
                    <a:solidFill>
                      <a:srgbClr val="D34444"/>
                    </a:solidFill>
                    <a:latin typeface="Gordita Bold"/>
                    <a:ea typeface="Gordita Bold"/>
                    <a:cs typeface="Gordita Bold"/>
                    <a:sym typeface="Gordita Bold"/>
                  </a:rPr>
                  <a:t>01</a:t>
                </a:r>
              </a:p>
            </p:txBody>
          </p:sp>
        </p:grpSp>
      </p:grpSp>
      <p:grpSp>
        <p:nvGrpSpPr>
          <p:cNvPr id="44" name="Grupare 43"/>
          <p:cNvGrpSpPr/>
          <p:nvPr/>
        </p:nvGrpSpPr>
        <p:grpSpPr>
          <a:xfrm>
            <a:off x="13692055" y="4754418"/>
            <a:ext cx="3511004" cy="4218302"/>
            <a:chOff x="9454200" y="4901806"/>
            <a:chExt cx="3511004" cy="4218302"/>
          </a:xfrm>
        </p:grpSpPr>
        <p:sp>
          <p:nvSpPr>
            <p:cNvPr id="10" name="Freeform 10"/>
            <p:cNvSpPr/>
            <p:nvPr/>
          </p:nvSpPr>
          <p:spPr>
            <a:xfrm flipH="1">
              <a:off x="9454200" y="4901806"/>
              <a:ext cx="3511004" cy="4218302"/>
            </a:xfrm>
            <a:custGeom>
              <a:avLst/>
              <a:gdLst/>
              <a:ahLst/>
              <a:cxnLst/>
              <a:rect l="l" t="t" r="r" b="b"/>
              <a:pathLst>
                <a:path w="3511004" h="4218302">
                  <a:moveTo>
                    <a:pt x="3511004" y="0"/>
                  </a:moveTo>
                  <a:lnTo>
                    <a:pt x="0" y="0"/>
                  </a:lnTo>
                  <a:lnTo>
                    <a:pt x="0" y="4218302"/>
                  </a:lnTo>
                  <a:lnTo>
                    <a:pt x="3511004" y="4218302"/>
                  </a:lnTo>
                  <a:lnTo>
                    <a:pt x="351100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3" name="Grupare 42"/>
            <p:cNvGrpSpPr/>
            <p:nvPr/>
          </p:nvGrpSpPr>
          <p:grpSpPr>
            <a:xfrm>
              <a:off x="9840976" y="5114260"/>
              <a:ext cx="2702638" cy="3244516"/>
              <a:chOff x="9840976" y="5114260"/>
              <a:chExt cx="2702638" cy="324451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9840976" y="5953251"/>
                <a:ext cx="1167124" cy="1057706"/>
              </a:xfrm>
              <a:custGeom>
                <a:avLst/>
                <a:gdLst/>
                <a:ahLst/>
                <a:cxnLst/>
                <a:rect l="l" t="t" r="r" b="b"/>
                <a:pathLst>
                  <a:path w="1167124" h="1057706">
                    <a:moveTo>
                      <a:pt x="0" y="0"/>
                    </a:moveTo>
                    <a:lnTo>
                      <a:pt x="1167124" y="0"/>
                    </a:lnTo>
                    <a:lnTo>
                      <a:pt x="1167124" y="1057707"/>
                    </a:lnTo>
                    <a:lnTo>
                      <a:pt x="0" y="105770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9844790" y="7538038"/>
                <a:ext cx="2247246" cy="82073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186"/>
                  </a:lnSpc>
                </a:pPr>
                <a:r>
                  <a:rPr lang="ro-RO" sz="360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Pachete de </a:t>
                </a:r>
                <a:r>
                  <a:rPr lang="ro-RO" sz="360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licenta</a:t>
                </a:r>
                <a:r>
                  <a:rPr lang="ro-RO" sz="360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endParaRPr lang="en-US" sz="360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2017951" y="5114260"/>
                <a:ext cx="525663" cy="494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055"/>
                  </a:lnSpc>
                </a:pPr>
                <a:r>
                  <a:rPr lang="en-US" sz="2896" b="1">
                    <a:solidFill>
                      <a:srgbClr val="D34444"/>
                    </a:solidFill>
                    <a:latin typeface="Gordita Bold"/>
                    <a:ea typeface="Gordita Bold"/>
                    <a:cs typeface="Gordita Bold"/>
                    <a:sym typeface="Gordita Bold"/>
                  </a:rPr>
                  <a:t>03</a:t>
                </a:r>
              </a:p>
            </p:txBody>
          </p:sp>
        </p:grpSp>
      </p:grpSp>
      <p:grpSp>
        <p:nvGrpSpPr>
          <p:cNvPr id="45" name="Grupare 44"/>
          <p:cNvGrpSpPr/>
          <p:nvPr/>
        </p:nvGrpSpPr>
        <p:grpSpPr>
          <a:xfrm>
            <a:off x="7556732" y="4754418"/>
            <a:ext cx="3511004" cy="4218302"/>
            <a:chOff x="5572496" y="4877237"/>
            <a:chExt cx="3511004" cy="4218302"/>
          </a:xfrm>
        </p:grpSpPr>
        <p:sp>
          <p:nvSpPr>
            <p:cNvPr id="11" name="Freeform 11"/>
            <p:cNvSpPr/>
            <p:nvPr/>
          </p:nvSpPr>
          <p:spPr>
            <a:xfrm flipH="1">
              <a:off x="5572496" y="4877237"/>
              <a:ext cx="3511004" cy="4218302"/>
            </a:xfrm>
            <a:custGeom>
              <a:avLst/>
              <a:gdLst/>
              <a:ahLst/>
              <a:cxnLst/>
              <a:rect l="l" t="t" r="r" b="b"/>
              <a:pathLst>
                <a:path w="3511004" h="4218302">
                  <a:moveTo>
                    <a:pt x="3511004" y="0"/>
                  </a:moveTo>
                  <a:lnTo>
                    <a:pt x="0" y="0"/>
                  </a:lnTo>
                  <a:lnTo>
                    <a:pt x="0" y="4218302"/>
                  </a:lnTo>
                  <a:lnTo>
                    <a:pt x="3511004" y="4218302"/>
                  </a:lnTo>
                  <a:lnTo>
                    <a:pt x="351100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upare 30"/>
            <p:cNvGrpSpPr/>
            <p:nvPr/>
          </p:nvGrpSpPr>
          <p:grpSpPr>
            <a:xfrm>
              <a:off x="5912801" y="5114260"/>
              <a:ext cx="2703932" cy="3019272"/>
              <a:chOff x="5912801" y="5114260"/>
              <a:chExt cx="2703932" cy="301927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5912801" y="5886091"/>
                <a:ext cx="1178617" cy="1192027"/>
              </a:xfrm>
              <a:custGeom>
                <a:avLst/>
                <a:gdLst/>
                <a:ahLst/>
                <a:cxnLst/>
                <a:rect l="l" t="t" r="r" b="b"/>
                <a:pathLst>
                  <a:path w="1178617" h="1192027">
                    <a:moveTo>
                      <a:pt x="0" y="0"/>
                    </a:moveTo>
                    <a:lnTo>
                      <a:pt x="1178617" y="0"/>
                    </a:lnTo>
                    <a:lnTo>
                      <a:pt x="1178617" y="1192027"/>
                    </a:lnTo>
                    <a:lnTo>
                      <a:pt x="0" y="11920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6448448" y="7707582"/>
                <a:ext cx="1637526" cy="42595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186"/>
                  </a:lnSpc>
                </a:pPr>
                <a:r>
                  <a:rPr lang="ro-RO" sz="360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Licenta</a:t>
                </a:r>
                <a:endParaRPr lang="en-US" sz="360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085974" y="5114260"/>
                <a:ext cx="530759" cy="494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055"/>
                  </a:lnSpc>
                </a:pPr>
                <a:r>
                  <a:rPr lang="en-US" sz="2896" b="1">
                    <a:solidFill>
                      <a:srgbClr val="D34444"/>
                    </a:solidFill>
                    <a:latin typeface="Gordita Bold"/>
                    <a:ea typeface="Gordita Bold"/>
                    <a:cs typeface="Gordita Bold"/>
                    <a:sym typeface="Gordita Bold"/>
                  </a:rPr>
                  <a:t>02</a:t>
                </a:r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1028700" y="2846690"/>
            <a:ext cx="905130" cy="900604"/>
          </a:xfrm>
          <a:custGeom>
            <a:avLst/>
            <a:gdLst/>
            <a:ahLst/>
            <a:cxnLst/>
            <a:rect l="l" t="t" r="r" b="b"/>
            <a:pathLst>
              <a:path w="905130" h="900604">
                <a:moveTo>
                  <a:pt x="0" y="0"/>
                </a:moveTo>
                <a:lnTo>
                  <a:pt x="905130" y="0"/>
                </a:lnTo>
                <a:lnTo>
                  <a:pt x="905130" y="900605"/>
                </a:lnTo>
                <a:lnTo>
                  <a:pt x="0" y="9006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22A6D-2CE9-CFE2-108D-08B9FD0C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BD7E92-F861-F808-8B68-C9CB5F95E431}"/>
              </a:ext>
            </a:extLst>
          </p:cNvPr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7D3B1E-1D94-0471-FB8A-5EAF04086335}"/>
                </a:ext>
              </a:extLst>
            </p:cNvPr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A4926D8-96D0-3AC2-15CE-0A7D077AE0DB}"/>
                </a:ext>
              </a:extLst>
            </p:cNvPr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D2B31FD-E43E-40F6-85AD-1632DC28529C}"/>
              </a:ext>
            </a:extLst>
          </p:cNvPr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B6DED2C1-7CD5-0ADE-F807-CAE18B809C60}"/>
              </a:ext>
            </a:extLst>
          </p:cNvPr>
          <p:cNvGrpSpPr/>
          <p:nvPr/>
        </p:nvGrpSpPr>
        <p:grpSpPr>
          <a:xfrm>
            <a:off x="1028700" y="8420100"/>
            <a:ext cx="3460563" cy="557586"/>
            <a:chOff x="0" y="0"/>
            <a:chExt cx="1239147" cy="199659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F90A38F-5584-9DEE-FDF5-AB0F555BFC09}"/>
                </a:ext>
              </a:extLst>
            </p:cNvPr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E41993A-DA33-1AC2-D5D5-75B642A603B7}"/>
                </a:ext>
              </a:extLst>
            </p:cNvPr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2">
            <a:extLst>
              <a:ext uri="{FF2B5EF4-FFF2-40B4-BE49-F238E27FC236}">
                <a16:creationId xmlns:a16="http://schemas.microsoft.com/office/drawing/2014/main" id="{CBCA2406-F337-68A7-38C0-DDFD78065613}"/>
              </a:ext>
            </a:extLst>
          </p:cNvPr>
          <p:cNvSpPr/>
          <p:nvPr/>
        </p:nvSpPr>
        <p:spPr>
          <a:xfrm>
            <a:off x="10686435" y="-114300"/>
            <a:ext cx="7133172" cy="7133172"/>
          </a:xfrm>
          <a:custGeom>
            <a:avLst/>
            <a:gdLst/>
            <a:ahLst/>
            <a:cxnLst/>
            <a:rect l="l" t="t" r="r" b="b"/>
            <a:pathLst>
              <a:path w="7133172" h="7133172">
                <a:moveTo>
                  <a:pt x="0" y="0"/>
                </a:moveTo>
                <a:lnTo>
                  <a:pt x="7133172" y="0"/>
                </a:lnTo>
                <a:lnTo>
                  <a:pt x="7133172" y="7133172"/>
                </a:lnTo>
                <a:lnTo>
                  <a:pt x="0" y="7133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9EA82-BAC2-392C-0F59-03016AD378DA}"/>
              </a:ext>
            </a:extLst>
          </p:cNvPr>
          <p:cNvSpPr txBox="1"/>
          <p:nvPr/>
        </p:nvSpPr>
        <p:spPr>
          <a:xfrm>
            <a:off x="8763000" y="941028"/>
            <a:ext cx="216625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>
                <a:solidFill>
                  <a:schemeClr val="bg1"/>
                </a:solidFill>
              </a:rPr>
              <a:t>&lt;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06C0E0-81AE-E2E6-6806-426E8A5C270A}"/>
              </a:ext>
            </a:extLst>
          </p:cNvPr>
          <p:cNvGrpSpPr/>
          <p:nvPr/>
        </p:nvGrpSpPr>
        <p:grpSpPr>
          <a:xfrm>
            <a:off x="468393" y="3146328"/>
            <a:ext cx="7764986" cy="4765839"/>
            <a:chOff x="468393" y="3146328"/>
            <a:chExt cx="7764986" cy="47658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8F967D-4599-F36E-5438-3571A302B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93" y="3146328"/>
              <a:ext cx="7039429" cy="1527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EA1846-F17F-AF03-B0A8-D57DFE221AD8}"/>
                </a:ext>
              </a:extLst>
            </p:cNvPr>
            <p:cNvSpPr txBox="1"/>
            <p:nvPr/>
          </p:nvSpPr>
          <p:spPr>
            <a:xfrm>
              <a:off x="1100207" y="5973175"/>
              <a:ext cx="713317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4000" b="1" dirty="0">
                  <a:solidFill>
                    <a:schemeClr val="bg1">
                      <a:lumMod val="95000"/>
                    </a:schemeClr>
                  </a:solidFill>
                </a:rPr>
                <a:t>-Analiza despre porturi</a:t>
              </a:r>
              <a:endParaRPr lang="en-US" sz="40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</a:rPr>
                <a:t>-</a:t>
              </a:r>
              <a:r>
                <a:rPr lang="ro-RO" sz="4000" b="1" dirty="0">
                  <a:solidFill>
                    <a:schemeClr val="bg1">
                      <a:lumMod val="95000"/>
                    </a:schemeClr>
                  </a:solidFill>
                </a:rPr>
                <a:t>Informații despre</a:t>
              </a:r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sz="4000" b="1" dirty="0" err="1">
                  <a:solidFill>
                    <a:schemeClr val="bg1">
                      <a:lumMod val="95000"/>
                    </a:schemeClr>
                  </a:solidFill>
                </a:rPr>
                <a:t>servici</a:t>
              </a:r>
              <a:r>
                <a:rPr lang="ro-RO" sz="4000" b="1" dirty="0">
                  <a:solidFill>
                    <a:schemeClr val="bg1">
                      <a:lumMod val="95000"/>
                    </a:schemeClr>
                  </a:solidFill>
                </a:rPr>
                <a:t>i</a:t>
              </a:r>
            </a:p>
            <a:p>
              <a:endParaRPr lang="en-US" sz="4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307BE7-23D1-3C33-C827-F6BCDB2C6ECD}"/>
              </a:ext>
            </a:extLst>
          </p:cNvPr>
          <p:cNvSpPr txBox="1"/>
          <p:nvPr/>
        </p:nvSpPr>
        <p:spPr>
          <a:xfrm>
            <a:off x="11745678" y="5942397"/>
            <a:ext cx="609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-NMAP 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analizat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de AI</a:t>
            </a:r>
          </a:p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o-RO" sz="4000" b="1" dirty="0">
                <a:solidFill>
                  <a:schemeClr val="bg1">
                    <a:lumMod val="95000"/>
                  </a:schemeClr>
                </a:solidFill>
              </a:rPr>
              <a:t>Î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ntocmire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raport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o-RO" sz="4000" b="1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faturi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pentru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</a:rPr>
              <a:t>atac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o-RO" sz="4000" b="1" dirty="0">
                <a:solidFill>
                  <a:schemeClr val="bg1">
                    <a:lumMod val="95000"/>
                  </a:schemeClr>
                </a:solidFill>
              </a:rPr>
              <a:t>And more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887986" y="772686"/>
            <a:ext cx="512027" cy="51202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00844" y="1740655"/>
            <a:ext cx="1191141" cy="1185186"/>
          </a:xfrm>
          <a:custGeom>
            <a:avLst/>
            <a:gdLst/>
            <a:ahLst/>
            <a:cxnLst/>
            <a:rect l="l" t="t" r="r" b="b"/>
            <a:pathLst>
              <a:path w="1191141" h="1185186">
                <a:moveTo>
                  <a:pt x="0" y="0"/>
                </a:moveTo>
                <a:lnTo>
                  <a:pt x="1191142" y="0"/>
                </a:lnTo>
                <a:lnTo>
                  <a:pt x="1191142" y="1185186"/>
                </a:lnTo>
                <a:lnTo>
                  <a:pt x="0" y="1185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066833" y="856298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B21E35"/>
                </a:solidFill>
                <a:latin typeface="Gordita Bold"/>
                <a:ea typeface="Gordita Bold"/>
                <a:cs typeface="Gordita Bold"/>
                <a:sym typeface="Gordita Bold"/>
              </a:rPr>
              <a:t>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800600" y="2094939"/>
            <a:ext cx="989745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ro-RO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NUTCRACKER 2.0</a:t>
            </a:r>
            <a:endParaRPr lang="en-US" sz="7200" b="1" dirty="0">
              <a:solidFill>
                <a:srgbClr val="F2F1ED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046393" y="5483744"/>
            <a:ext cx="376558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endParaRPr lang="en-US" sz="1999" dirty="0">
              <a:solidFill>
                <a:srgbClr val="D9D9D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295144" y="3467100"/>
            <a:ext cx="5696712" cy="5696712"/>
            <a:chOff x="0" y="0"/>
            <a:chExt cx="430432" cy="4304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0432" cy="430432"/>
            </a:xfrm>
            <a:custGeom>
              <a:avLst/>
              <a:gdLst/>
              <a:ahLst/>
              <a:cxnLst/>
              <a:rect l="l" t="t" r="r" b="b"/>
              <a:pathLst>
                <a:path w="430432" h="430432">
                  <a:moveTo>
                    <a:pt x="94743" y="0"/>
                  </a:moveTo>
                  <a:lnTo>
                    <a:pt x="335688" y="0"/>
                  </a:lnTo>
                  <a:cubicBezTo>
                    <a:pt x="360816" y="0"/>
                    <a:pt x="384914" y="9982"/>
                    <a:pt x="402682" y="27750"/>
                  </a:cubicBezTo>
                  <a:cubicBezTo>
                    <a:pt x="420450" y="45517"/>
                    <a:pt x="430432" y="69616"/>
                    <a:pt x="430432" y="94743"/>
                  </a:cubicBezTo>
                  <a:lnTo>
                    <a:pt x="430432" y="335688"/>
                  </a:lnTo>
                  <a:cubicBezTo>
                    <a:pt x="430432" y="388014"/>
                    <a:pt x="388014" y="430432"/>
                    <a:pt x="335688" y="430432"/>
                  </a:cubicBezTo>
                  <a:lnTo>
                    <a:pt x="94743" y="430432"/>
                  </a:lnTo>
                  <a:cubicBezTo>
                    <a:pt x="42418" y="430432"/>
                    <a:pt x="0" y="388014"/>
                    <a:pt x="0" y="335688"/>
                  </a:cubicBezTo>
                  <a:lnTo>
                    <a:pt x="0" y="94743"/>
                  </a:lnTo>
                  <a:cubicBezTo>
                    <a:pt x="0" y="42418"/>
                    <a:pt x="42418" y="0"/>
                    <a:pt x="94743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30432" cy="468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436793" y="8620562"/>
            <a:ext cx="430850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endParaRPr lang="en-US" sz="1999" dirty="0">
              <a:solidFill>
                <a:srgbClr val="D9D9D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0620D-8A66-C068-8E49-FE87C631C4B1}"/>
              </a:ext>
            </a:extLst>
          </p:cNvPr>
          <p:cNvGrpSpPr/>
          <p:nvPr/>
        </p:nvGrpSpPr>
        <p:grpSpPr>
          <a:xfrm>
            <a:off x="11506200" y="3207970"/>
            <a:ext cx="5181600" cy="5694721"/>
            <a:chOff x="11278387" y="2652967"/>
            <a:chExt cx="5040699" cy="5482779"/>
          </a:xfrm>
        </p:grpSpPr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2B43E06E-7271-CF24-AB5E-0AA51AD92A0F}"/>
                </a:ext>
              </a:extLst>
            </p:cNvPr>
            <p:cNvSpPr/>
            <p:nvPr/>
          </p:nvSpPr>
          <p:spPr>
            <a:xfrm>
              <a:off x="11278387" y="2652967"/>
              <a:ext cx="5040699" cy="5482779"/>
            </a:xfrm>
            <a:custGeom>
              <a:avLst/>
              <a:gdLst/>
              <a:ahLst/>
              <a:cxnLst/>
              <a:rect l="l" t="t" r="r" b="b"/>
              <a:pathLst>
                <a:path w="7133172" h="7133172">
                  <a:moveTo>
                    <a:pt x="0" y="0"/>
                  </a:moveTo>
                  <a:lnTo>
                    <a:pt x="7133172" y="0"/>
                  </a:lnTo>
                  <a:lnTo>
                    <a:pt x="7133172" y="7133172"/>
                  </a:lnTo>
                  <a:lnTo>
                    <a:pt x="0" y="7133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C70B81-04C7-D67E-BD90-459972B7136F}"/>
                </a:ext>
              </a:extLst>
            </p:cNvPr>
            <p:cNvSpPr txBox="1"/>
            <p:nvPr/>
          </p:nvSpPr>
          <p:spPr>
            <a:xfrm>
              <a:off x="13106400" y="3852965"/>
              <a:ext cx="1752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6000" dirty="0">
                  <a:solidFill>
                    <a:schemeClr val="bg1">
                      <a:lumMod val="95000"/>
                    </a:schemeClr>
                  </a:solidFill>
                  <a:latin typeface="Bodoni MT Black" panose="02070A03080606020203" pitchFamily="18" charset="0"/>
                </a:rPr>
                <a:t>2.0</a:t>
              </a:r>
              <a:endParaRPr lang="en-US" sz="6000" dirty="0">
                <a:solidFill>
                  <a:schemeClr val="bg1">
                    <a:lumMod val="95000"/>
                  </a:schemeClr>
                </a:solidFill>
                <a:latin typeface="Bodoni MT Black" panose="02070A03080606020203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19487C5-0CA2-88CF-25AB-0C103B7C2E05}"/>
              </a:ext>
            </a:extLst>
          </p:cNvPr>
          <p:cNvSpPr txBox="1"/>
          <p:nvPr/>
        </p:nvSpPr>
        <p:spPr>
          <a:xfrm>
            <a:off x="2895600" y="4000500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b="1" dirty="0">
                <a:solidFill>
                  <a:schemeClr val="bg1"/>
                </a:solidFill>
              </a:rPr>
              <a:t>Ce este nou?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5B2B7E-66D4-10DE-F093-9AD1C71D9EF6}"/>
              </a:ext>
            </a:extLst>
          </p:cNvPr>
          <p:cNvSpPr txBox="1"/>
          <p:nvPr/>
        </p:nvSpPr>
        <p:spPr>
          <a:xfrm>
            <a:off x="2516465" y="5163457"/>
            <a:ext cx="5002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b="1" dirty="0">
                <a:solidFill>
                  <a:schemeClr val="bg1"/>
                </a:solidFill>
              </a:rPr>
              <a:t>Mai multe funcționalități</a:t>
            </a:r>
          </a:p>
          <a:p>
            <a:endParaRPr lang="ro-RO" sz="3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b="1" dirty="0">
                <a:solidFill>
                  <a:schemeClr val="bg1"/>
                </a:solidFill>
              </a:rPr>
              <a:t>Micro agenti AI</a:t>
            </a:r>
          </a:p>
          <a:p>
            <a:endParaRPr lang="ro-RO" sz="3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b="1" dirty="0">
                <a:solidFill>
                  <a:schemeClr val="bg1"/>
                </a:solidFill>
              </a:rPr>
              <a:t>Mod educațional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00400" y="5295900"/>
            <a:ext cx="11585547" cy="988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6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MEET OUR TEAM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80D11-B7E2-6292-FE85-24064F4B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9A4353-7332-1E62-BDC5-6B29DFCCC4A6}"/>
              </a:ext>
            </a:extLst>
          </p:cNvPr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8F1614-E3A0-9474-1948-DA4D10D320AB}"/>
                </a:ext>
              </a:extLst>
            </p:cNvPr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449B0DC-6B58-8436-6EAC-C995E119B191}"/>
                </a:ext>
              </a:extLst>
            </p:cNvPr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51D1B71-6EE8-2C3A-AC7D-657DB3EAD5BB}"/>
              </a:ext>
            </a:extLst>
          </p:cNvPr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E07D544-F468-6C1C-8D7B-9287558F040E}"/>
              </a:ext>
            </a:extLst>
          </p:cNvPr>
          <p:cNvSpPr txBox="1"/>
          <p:nvPr/>
        </p:nvSpPr>
        <p:spPr>
          <a:xfrm>
            <a:off x="3276600" y="5143500"/>
            <a:ext cx="11509347" cy="988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6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Q&amp;A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50C8D370-C7B1-8FF0-36CD-0151F64E8EA1}"/>
              </a:ext>
            </a:extLst>
          </p:cNvPr>
          <p:cNvGrpSpPr/>
          <p:nvPr/>
        </p:nvGrpSpPr>
        <p:grpSpPr>
          <a:xfrm>
            <a:off x="1028700" y="8496300"/>
            <a:ext cx="3460563" cy="557586"/>
            <a:chOff x="0" y="0"/>
            <a:chExt cx="1239147" cy="199659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691DCABF-62E8-75CD-6A5B-E1C843B196C3}"/>
                </a:ext>
              </a:extLst>
            </p:cNvPr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4115067-584C-8C97-F7B4-9BEA43762FA7}"/>
                </a:ext>
              </a:extLst>
            </p:cNvPr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699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ine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76300"/>
            <a:ext cx="89154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16383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25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A69F1-1BA1-5A26-C5F1-7E936611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58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90404">
                <a:alpha val="100000"/>
              </a:srgbClr>
            </a:gs>
            <a:gs pos="100000">
              <a:srgbClr val="090404">
                <a:alpha val="835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200" y="-1814"/>
            <a:ext cx="7133172" cy="7133172"/>
          </a:xfrm>
          <a:custGeom>
            <a:avLst/>
            <a:gdLst/>
            <a:ahLst/>
            <a:cxnLst/>
            <a:rect l="l" t="t" r="r" b="b"/>
            <a:pathLst>
              <a:path w="7133172" h="7133172">
                <a:moveTo>
                  <a:pt x="0" y="0"/>
                </a:moveTo>
                <a:lnTo>
                  <a:pt x="7133172" y="0"/>
                </a:lnTo>
                <a:lnTo>
                  <a:pt x="7133172" y="7133172"/>
                </a:lnTo>
                <a:lnTo>
                  <a:pt x="0" y="713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B21E35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8400" y="6438900"/>
            <a:ext cx="13052726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27"/>
              </a:lnSpc>
              <a:spcBef>
                <a:spcPct val="0"/>
              </a:spcBef>
            </a:pPr>
            <a:r>
              <a:rPr lang="en-US" sz="11734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NUTCRACKER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-867593"/>
            <a:ext cx="3679862" cy="3268540"/>
          </a:xfrm>
          <a:custGeom>
            <a:avLst/>
            <a:gdLst/>
            <a:ahLst/>
            <a:cxnLst/>
            <a:rect l="l" t="t" r="r" b="b"/>
            <a:pathLst>
              <a:path w="3679862" h="3268540">
                <a:moveTo>
                  <a:pt x="0" y="0"/>
                </a:moveTo>
                <a:lnTo>
                  <a:pt x="3679862" y="0"/>
                </a:lnTo>
                <a:lnTo>
                  <a:pt x="3679862" y="3268541"/>
                </a:lnTo>
                <a:lnTo>
                  <a:pt x="0" y="3268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77263" y="-1498879"/>
            <a:ext cx="5164074" cy="4114800"/>
          </a:xfrm>
          <a:custGeom>
            <a:avLst/>
            <a:gdLst/>
            <a:ahLst/>
            <a:cxnLst/>
            <a:rect l="l" t="t" r="r" b="b"/>
            <a:pathLst>
              <a:path w="5164074" h="4114800">
                <a:moveTo>
                  <a:pt x="0" y="0"/>
                </a:moveTo>
                <a:lnTo>
                  <a:pt x="5164074" y="0"/>
                </a:lnTo>
                <a:lnTo>
                  <a:pt x="51640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708312" y="5037430"/>
            <a:ext cx="1290890" cy="106070"/>
            <a:chOff x="0" y="0"/>
            <a:chExt cx="339988" cy="279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988" cy="27936"/>
            </a:xfrm>
            <a:custGeom>
              <a:avLst/>
              <a:gdLst/>
              <a:ahLst/>
              <a:cxnLst/>
              <a:rect l="l" t="t" r="r" b="b"/>
              <a:pathLst>
                <a:path w="339988" h="27936">
                  <a:moveTo>
                    <a:pt x="0" y="0"/>
                  </a:moveTo>
                  <a:lnTo>
                    <a:pt x="339988" y="0"/>
                  </a:lnTo>
                  <a:lnTo>
                    <a:pt x="339988" y="27936"/>
                  </a:lnTo>
                  <a:lnTo>
                    <a:pt x="0" y="27936"/>
                  </a:ln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988" cy="6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541501" y="8282996"/>
            <a:ext cx="812257" cy="808195"/>
          </a:xfrm>
          <a:custGeom>
            <a:avLst/>
            <a:gdLst/>
            <a:ahLst/>
            <a:cxnLst/>
            <a:rect l="l" t="t" r="r" b="b"/>
            <a:pathLst>
              <a:path w="812257" h="808195">
                <a:moveTo>
                  <a:pt x="812256" y="0"/>
                </a:moveTo>
                <a:lnTo>
                  <a:pt x="0" y="0"/>
                </a:lnTo>
                <a:lnTo>
                  <a:pt x="0" y="808195"/>
                </a:lnTo>
                <a:lnTo>
                  <a:pt x="812256" y="808195"/>
                </a:lnTo>
                <a:lnTo>
                  <a:pt x="8122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81449" y="2467064"/>
            <a:ext cx="6027508" cy="6027508"/>
          </a:xfrm>
          <a:custGeom>
            <a:avLst/>
            <a:gdLst/>
            <a:ahLst/>
            <a:cxnLst/>
            <a:rect l="l" t="t" r="r" b="b"/>
            <a:pathLst>
              <a:path w="6027508" h="6027508">
                <a:moveTo>
                  <a:pt x="0" y="0"/>
                </a:moveTo>
                <a:lnTo>
                  <a:pt x="6027508" y="0"/>
                </a:lnTo>
                <a:lnTo>
                  <a:pt x="6027508" y="6027509"/>
                </a:lnTo>
                <a:lnTo>
                  <a:pt x="0" y="6027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6936" y="2016314"/>
            <a:ext cx="7881970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UNIQUE VALUE PROPOSITION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3217" y="6286500"/>
            <a:ext cx="814746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367"/>
              </a:lnSpc>
              <a:buFont typeface="Arial" panose="020B0604020202020204" pitchFamily="34" charset="0"/>
              <a:buChar char="•"/>
            </a:pPr>
            <a:r>
              <a:rPr lang="en-US" sz="3061" dirty="0" err="1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Inteligență</a:t>
            </a:r>
            <a:r>
              <a:rPr lang="en-US" sz="3061" dirty="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3061" dirty="0" err="1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Artificială</a:t>
            </a:r>
            <a:r>
              <a:rPr lang="en-US" sz="3061" dirty="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3061" dirty="0" err="1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Avansată</a:t>
            </a:r>
            <a:endParaRPr lang="ro-RO" sz="3061" dirty="0">
              <a:solidFill>
                <a:srgbClr val="D9D9D9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indent="-457200">
              <a:lnSpc>
                <a:spcPts val="3367"/>
              </a:lnSpc>
              <a:buFont typeface="Arial" panose="020B0604020202020204" pitchFamily="34" charset="0"/>
              <a:buChar char="•"/>
            </a:pPr>
            <a:r>
              <a:rPr lang="ro-RO" sz="3061" dirty="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Identificarea Porturilor Vulnerabile</a:t>
            </a:r>
          </a:p>
          <a:p>
            <a:pPr marL="457200" indent="-457200">
              <a:lnSpc>
                <a:spcPts val="3367"/>
              </a:lnSpc>
              <a:buFont typeface="Arial" panose="020B0604020202020204" pitchFamily="34" charset="0"/>
              <a:buChar char="•"/>
            </a:pPr>
            <a:r>
              <a:rPr lang="ro-RO" sz="3061" dirty="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Raport Detaliat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5480818"/>
            <a:ext cx="1290890" cy="106070"/>
            <a:chOff x="0" y="0"/>
            <a:chExt cx="339988" cy="279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9988" cy="27936"/>
            </a:xfrm>
            <a:custGeom>
              <a:avLst/>
              <a:gdLst/>
              <a:ahLst/>
              <a:cxnLst/>
              <a:rect l="l" t="t" r="r" b="b"/>
              <a:pathLst>
                <a:path w="339988" h="27936">
                  <a:moveTo>
                    <a:pt x="0" y="0"/>
                  </a:moveTo>
                  <a:lnTo>
                    <a:pt x="339988" y="0"/>
                  </a:lnTo>
                  <a:lnTo>
                    <a:pt x="339988" y="27936"/>
                  </a:lnTo>
                  <a:lnTo>
                    <a:pt x="0" y="27936"/>
                  </a:ln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39988" cy="6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4979567"/>
            <a:ext cx="3255367" cy="38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766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Why we’re different?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49907"/>
            <a:ext cx="4670342" cy="2260405"/>
            <a:chOff x="0" y="0"/>
            <a:chExt cx="1230049" cy="595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049" cy="595333"/>
            </a:xfrm>
            <a:custGeom>
              <a:avLst/>
              <a:gdLst/>
              <a:ahLst/>
              <a:cxnLst/>
              <a:rect l="l" t="t" r="r" b="b"/>
              <a:pathLst>
                <a:path w="1230049" h="595333">
                  <a:moveTo>
                    <a:pt x="33154" y="0"/>
                  </a:moveTo>
                  <a:lnTo>
                    <a:pt x="1196895" y="0"/>
                  </a:lnTo>
                  <a:cubicBezTo>
                    <a:pt x="1205688" y="0"/>
                    <a:pt x="1214121" y="3493"/>
                    <a:pt x="1220338" y="9710"/>
                  </a:cubicBezTo>
                  <a:cubicBezTo>
                    <a:pt x="1226556" y="15928"/>
                    <a:pt x="1230049" y="24361"/>
                    <a:pt x="1230049" y="33154"/>
                  </a:cubicBezTo>
                  <a:lnTo>
                    <a:pt x="1230049" y="562179"/>
                  </a:lnTo>
                  <a:cubicBezTo>
                    <a:pt x="1230049" y="580490"/>
                    <a:pt x="1215206" y="595333"/>
                    <a:pt x="1196895" y="595333"/>
                  </a:cubicBezTo>
                  <a:lnTo>
                    <a:pt x="33154" y="595333"/>
                  </a:lnTo>
                  <a:cubicBezTo>
                    <a:pt x="24361" y="595333"/>
                    <a:pt x="15928" y="591840"/>
                    <a:pt x="9710" y="585623"/>
                  </a:cubicBezTo>
                  <a:cubicBezTo>
                    <a:pt x="3493" y="579405"/>
                    <a:pt x="0" y="570972"/>
                    <a:pt x="0" y="562179"/>
                  </a:cubicBezTo>
                  <a:lnTo>
                    <a:pt x="0" y="33154"/>
                  </a:lnTo>
                  <a:cubicBezTo>
                    <a:pt x="0" y="24361"/>
                    <a:pt x="3493" y="15928"/>
                    <a:pt x="9710" y="9710"/>
                  </a:cubicBezTo>
                  <a:cubicBezTo>
                    <a:pt x="15928" y="3493"/>
                    <a:pt x="24361" y="0"/>
                    <a:pt x="33154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0049" cy="63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965118" y="9258300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7"/>
                </a:lnTo>
                <a:lnTo>
                  <a:pt x="0" y="512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66022" y="2013460"/>
            <a:ext cx="8645549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SIZE OF THE MARKET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600" y="5300004"/>
            <a:ext cx="9410105" cy="355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  <a:spcBef>
                <a:spcPct val="0"/>
              </a:spcBef>
            </a:pPr>
            <a:r>
              <a:rPr lang="en-US" sz="2892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 </a:t>
            </a:r>
          </a:p>
          <a:p>
            <a:pPr marL="624558" lvl="1" indent="-312279" algn="l">
              <a:lnSpc>
                <a:spcPts val="4049"/>
              </a:lnSpc>
              <a:buFont typeface="Arial"/>
              <a:buChar char="•"/>
            </a:pPr>
            <a:r>
              <a:rPr lang="en-US" sz="2892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Footprinting</a:t>
            </a: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</a:p>
          <a:p>
            <a:pPr marL="624558" lvl="1" indent="-312279" algn="l">
              <a:lnSpc>
                <a:spcPts val="4049"/>
              </a:lnSpc>
              <a:buFont typeface="Arial"/>
              <a:buChar char="•"/>
            </a:pPr>
            <a:r>
              <a:rPr lang="ro-RO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Pentesting</a:t>
            </a: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</a:p>
          <a:p>
            <a:pPr marL="624558" lvl="1" indent="-312279" algn="l">
              <a:lnSpc>
                <a:spcPts val="4049"/>
              </a:lnSpc>
              <a:buFont typeface="Arial"/>
              <a:buChar char="•"/>
            </a:pP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Vulnerability-</a:t>
            </a:r>
            <a:r>
              <a:rPr lang="en-US" sz="2892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assesment</a:t>
            </a: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</a:p>
          <a:p>
            <a:pPr algn="l">
              <a:lnSpc>
                <a:spcPts val="4049"/>
              </a:lnSpc>
            </a:pPr>
            <a:endParaRPr lang="en-US" sz="2892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49"/>
              </a:lnSpc>
            </a:pPr>
            <a:endParaRPr lang="en-US" sz="2892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49"/>
              </a:lnSpc>
              <a:spcBef>
                <a:spcPct val="0"/>
              </a:spcBef>
            </a:pPr>
            <a:r>
              <a:rPr lang="en-US" sz="28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CA5F7-E250-9BC8-8B50-5ACCC74BA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673" y="3010312"/>
            <a:ext cx="7401113" cy="493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8737" y="749907"/>
            <a:ext cx="3460563" cy="557586"/>
            <a:chOff x="0" y="0"/>
            <a:chExt cx="1239147" cy="199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9147" cy="199659"/>
            </a:xfrm>
            <a:custGeom>
              <a:avLst/>
              <a:gdLst/>
              <a:ahLst/>
              <a:cxnLst/>
              <a:rect l="l" t="t" r="r" b="b"/>
              <a:pathLst>
                <a:path w="1239147" h="199659">
                  <a:moveTo>
                    <a:pt x="99829" y="0"/>
                  </a:moveTo>
                  <a:lnTo>
                    <a:pt x="1139318" y="0"/>
                  </a:lnTo>
                  <a:cubicBezTo>
                    <a:pt x="1194452" y="0"/>
                    <a:pt x="1239147" y="44695"/>
                    <a:pt x="1239147" y="99829"/>
                  </a:cubicBezTo>
                  <a:lnTo>
                    <a:pt x="1239147" y="99829"/>
                  </a:lnTo>
                  <a:cubicBezTo>
                    <a:pt x="1239147" y="154964"/>
                    <a:pt x="1194452" y="199659"/>
                    <a:pt x="1139318" y="199659"/>
                  </a:cubicBezTo>
                  <a:lnTo>
                    <a:pt x="99829" y="199659"/>
                  </a:lnTo>
                  <a:cubicBezTo>
                    <a:pt x="44695" y="199659"/>
                    <a:pt x="0" y="154964"/>
                    <a:pt x="0" y="99829"/>
                  </a:cubicBezTo>
                  <a:lnTo>
                    <a:pt x="0" y="99829"/>
                  </a:lnTo>
                  <a:cubicBezTo>
                    <a:pt x="0" y="44695"/>
                    <a:pt x="44695" y="0"/>
                    <a:pt x="99829" y="0"/>
                  </a:cubicBez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9147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2686"/>
            <a:ext cx="2767715" cy="512027"/>
          </a:xfrm>
          <a:custGeom>
            <a:avLst/>
            <a:gdLst/>
            <a:ahLst/>
            <a:cxnLst/>
            <a:rect l="l" t="t" r="r" b="b"/>
            <a:pathLst>
              <a:path w="2767715" h="512027">
                <a:moveTo>
                  <a:pt x="0" y="0"/>
                </a:moveTo>
                <a:lnTo>
                  <a:pt x="2767715" y="0"/>
                </a:lnTo>
                <a:lnTo>
                  <a:pt x="2767715" y="512028"/>
                </a:lnTo>
                <a:lnTo>
                  <a:pt x="0" y="51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144000" y="2248612"/>
            <a:ext cx="1290890" cy="106070"/>
            <a:chOff x="0" y="0"/>
            <a:chExt cx="339988" cy="279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9988" cy="27936"/>
            </a:xfrm>
            <a:custGeom>
              <a:avLst/>
              <a:gdLst/>
              <a:ahLst/>
              <a:cxnLst/>
              <a:rect l="l" t="t" r="r" b="b"/>
              <a:pathLst>
                <a:path w="339988" h="27936">
                  <a:moveTo>
                    <a:pt x="0" y="0"/>
                  </a:moveTo>
                  <a:lnTo>
                    <a:pt x="339988" y="0"/>
                  </a:lnTo>
                  <a:lnTo>
                    <a:pt x="339988" y="27936"/>
                  </a:lnTo>
                  <a:lnTo>
                    <a:pt x="0" y="27936"/>
                  </a:lnTo>
                  <a:close/>
                </a:path>
              </a:pathLst>
            </a:custGeom>
            <a:solidFill>
              <a:srgbClr val="B72C2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39988" cy="6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16568873" y="3573475"/>
            <a:ext cx="686356" cy="682925"/>
          </a:xfrm>
          <a:custGeom>
            <a:avLst/>
            <a:gdLst/>
            <a:ahLst/>
            <a:cxnLst/>
            <a:rect l="l" t="t" r="r" b="b"/>
            <a:pathLst>
              <a:path w="686356" h="682925">
                <a:moveTo>
                  <a:pt x="686357" y="0"/>
                </a:moveTo>
                <a:lnTo>
                  <a:pt x="0" y="0"/>
                </a:lnTo>
                <a:lnTo>
                  <a:pt x="0" y="682925"/>
                </a:lnTo>
                <a:lnTo>
                  <a:pt x="686357" y="682925"/>
                </a:lnTo>
                <a:lnTo>
                  <a:pt x="6863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2036607"/>
            <a:ext cx="8183027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F2F1ED"/>
                </a:solidFill>
                <a:latin typeface="Gordita Bold"/>
                <a:ea typeface="Gordita Bold"/>
                <a:cs typeface="Gordita Bold"/>
                <a:sym typeface="Gordita Bold"/>
              </a:rPr>
              <a:t> SOLUTION VALIDATION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B0C008-B71B-7224-E10E-152762C25EDA}"/>
              </a:ext>
            </a:extLst>
          </p:cNvPr>
          <p:cNvGrpSpPr/>
          <p:nvPr/>
        </p:nvGrpSpPr>
        <p:grpSpPr>
          <a:xfrm>
            <a:off x="0" y="5708450"/>
            <a:ext cx="17498081" cy="3166586"/>
            <a:chOff x="0" y="5708450"/>
            <a:chExt cx="17498081" cy="3166586"/>
          </a:xfrm>
        </p:grpSpPr>
        <p:grpSp>
          <p:nvGrpSpPr>
            <p:cNvPr id="45" name="Grupare 44"/>
            <p:cNvGrpSpPr/>
            <p:nvPr/>
          </p:nvGrpSpPr>
          <p:grpSpPr>
            <a:xfrm>
              <a:off x="0" y="5724840"/>
              <a:ext cx="5450701" cy="3150196"/>
              <a:chOff x="0" y="5724840"/>
              <a:chExt cx="5450701" cy="3150196"/>
            </a:xfrm>
          </p:grpSpPr>
          <p:grpSp>
            <p:nvGrpSpPr>
              <p:cNvPr id="31" name="Grupare 30"/>
              <p:cNvGrpSpPr/>
              <p:nvPr/>
            </p:nvGrpSpPr>
            <p:grpSpPr>
              <a:xfrm>
                <a:off x="1908203" y="5724840"/>
                <a:ext cx="1634295" cy="1634295"/>
                <a:chOff x="1908203" y="5724840"/>
                <a:chExt cx="1634295" cy="1634295"/>
              </a:xfrm>
            </p:grpSpPr>
            <p:grpSp>
              <p:nvGrpSpPr>
                <p:cNvPr id="9" name="Group 9"/>
                <p:cNvGrpSpPr/>
                <p:nvPr/>
              </p:nvGrpSpPr>
              <p:grpSpPr>
                <a:xfrm>
                  <a:off x="1908203" y="5724840"/>
                  <a:ext cx="1634295" cy="1634295"/>
                  <a:chOff x="0" y="0"/>
                  <a:chExt cx="430432" cy="430432"/>
                </a:xfrm>
              </p:grpSpPr>
              <p:sp>
                <p:nvSpPr>
                  <p:cNvPr id="10" name="Freeform 10"/>
                  <p:cNvSpPr/>
                  <p:nvPr/>
                </p:nvSpPr>
                <p:spPr>
                  <a:xfrm>
                    <a:off x="0" y="0"/>
                    <a:ext cx="430432" cy="43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32" h="430432">
                        <a:moveTo>
                          <a:pt x="94743" y="0"/>
                        </a:moveTo>
                        <a:lnTo>
                          <a:pt x="335688" y="0"/>
                        </a:lnTo>
                        <a:cubicBezTo>
                          <a:pt x="360816" y="0"/>
                          <a:pt x="384914" y="9982"/>
                          <a:pt x="402682" y="27750"/>
                        </a:cubicBezTo>
                        <a:cubicBezTo>
                          <a:pt x="420450" y="45517"/>
                          <a:pt x="430432" y="69616"/>
                          <a:pt x="430432" y="94743"/>
                        </a:cubicBezTo>
                        <a:lnTo>
                          <a:pt x="430432" y="335688"/>
                        </a:lnTo>
                        <a:cubicBezTo>
                          <a:pt x="430432" y="388014"/>
                          <a:pt x="388014" y="430432"/>
                          <a:pt x="335688" y="430432"/>
                        </a:cubicBezTo>
                        <a:lnTo>
                          <a:pt x="94743" y="430432"/>
                        </a:lnTo>
                        <a:cubicBezTo>
                          <a:pt x="42418" y="430432"/>
                          <a:pt x="0" y="388014"/>
                          <a:pt x="0" y="335688"/>
                        </a:cubicBezTo>
                        <a:lnTo>
                          <a:pt x="0" y="94743"/>
                        </a:lnTo>
                        <a:cubicBezTo>
                          <a:pt x="0" y="42418"/>
                          <a:pt x="42418" y="0"/>
                          <a:pt x="94743" y="0"/>
                        </a:cubicBezTo>
                        <a:close/>
                      </a:path>
                    </a:pathLst>
                  </a:custGeom>
                  <a:solidFill>
                    <a:srgbClr val="B72C23"/>
                  </a:solidFill>
                </p:spPr>
              </p:sp>
              <p:sp>
                <p:nvSpPr>
                  <p:cNvPr id="11" name="TextBox 11"/>
                  <p:cNvSpPr txBox="1"/>
                  <p:nvPr/>
                </p:nvSpPr>
                <p:spPr>
                  <a:xfrm>
                    <a:off x="0" y="-38100"/>
                    <a:ext cx="430432" cy="4685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2" name="Freeform 22"/>
                <p:cNvSpPr/>
                <p:nvPr/>
              </p:nvSpPr>
              <p:spPr>
                <a:xfrm>
                  <a:off x="2285639" y="5984793"/>
                  <a:ext cx="913959" cy="10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959" h="1081608">
                      <a:moveTo>
                        <a:pt x="0" y="0"/>
                      </a:moveTo>
                      <a:lnTo>
                        <a:pt x="913959" y="0"/>
                      </a:lnTo>
                      <a:lnTo>
                        <a:pt x="913959" y="1081609"/>
                      </a:lnTo>
                      <a:lnTo>
                        <a:pt x="0" y="10816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28" name="TextBox 28"/>
              <p:cNvSpPr txBox="1"/>
              <p:nvPr/>
            </p:nvSpPr>
            <p:spPr>
              <a:xfrm>
                <a:off x="0" y="7909515"/>
                <a:ext cx="5450701" cy="9655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0"/>
                  </a:lnSpc>
                </a:pP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Potențialul</a:t>
                </a: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Nutcracker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în</a:t>
                </a:r>
                <a:endParaRPr lang="ro-RO" sz="275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  <a:p>
                <a:pPr algn="ctr">
                  <a:lnSpc>
                    <a:spcPts val="3850"/>
                  </a:lnSpc>
                </a:pP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Pentesting</a:t>
                </a:r>
                <a:endParaRPr lang="en-US" sz="275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E3BA7F-7CC7-2644-7349-8AB6B417A54D}"/>
                </a:ext>
              </a:extLst>
            </p:cNvPr>
            <p:cNvGrpSpPr/>
            <p:nvPr/>
          </p:nvGrpSpPr>
          <p:grpSpPr>
            <a:xfrm>
              <a:off x="4881161" y="5708450"/>
              <a:ext cx="4641236" cy="3159914"/>
              <a:chOff x="4881161" y="5708450"/>
              <a:chExt cx="4641236" cy="3159914"/>
            </a:xfrm>
          </p:grpSpPr>
          <p:grpSp>
            <p:nvGrpSpPr>
              <p:cNvPr id="32" name="Grupare 31"/>
              <p:cNvGrpSpPr/>
              <p:nvPr/>
            </p:nvGrpSpPr>
            <p:grpSpPr>
              <a:xfrm>
                <a:off x="6384631" y="5708450"/>
                <a:ext cx="1634295" cy="1634294"/>
                <a:chOff x="6182476" y="5724840"/>
                <a:chExt cx="1634295" cy="1634295"/>
              </a:xfrm>
            </p:grpSpPr>
            <p:grpSp>
              <p:nvGrpSpPr>
                <p:cNvPr id="6" name="Group 6"/>
                <p:cNvGrpSpPr/>
                <p:nvPr/>
              </p:nvGrpSpPr>
              <p:grpSpPr>
                <a:xfrm>
                  <a:off x="6182476" y="5724840"/>
                  <a:ext cx="1634295" cy="1634295"/>
                  <a:chOff x="0" y="0"/>
                  <a:chExt cx="430432" cy="430432"/>
                </a:xfrm>
              </p:grpSpPr>
              <p:sp>
                <p:nvSpPr>
                  <p:cNvPr id="7" name="Freeform 7"/>
                  <p:cNvSpPr/>
                  <p:nvPr/>
                </p:nvSpPr>
                <p:spPr>
                  <a:xfrm>
                    <a:off x="0" y="0"/>
                    <a:ext cx="430432" cy="43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32" h="430432">
                        <a:moveTo>
                          <a:pt x="94743" y="0"/>
                        </a:moveTo>
                        <a:lnTo>
                          <a:pt x="335688" y="0"/>
                        </a:lnTo>
                        <a:cubicBezTo>
                          <a:pt x="360816" y="0"/>
                          <a:pt x="384914" y="9982"/>
                          <a:pt x="402682" y="27750"/>
                        </a:cubicBezTo>
                        <a:cubicBezTo>
                          <a:pt x="420450" y="45517"/>
                          <a:pt x="430432" y="69616"/>
                          <a:pt x="430432" y="94743"/>
                        </a:cubicBezTo>
                        <a:lnTo>
                          <a:pt x="430432" y="335688"/>
                        </a:lnTo>
                        <a:cubicBezTo>
                          <a:pt x="430432" y="388014"/>
                          <a:pt x="388014" y="430432"/>
                          <a:pt x="335688" y="430432"/>
                        </a:cubicBezTo>
                        <a:lnTo>
                          <a:pt x="94743" y="430432"/>
                        </a:lnTo>
                        <a:cubicBezTo>
                          <a:pt x="42418" y="430432"/>
                          <a:pt x="0" y="388014"/>
                          <a:pt x="0" y="335688"/>
                        </a:cubicBezTo>
                        <a:lnTo>
                          <a:pt x="0" y="94743"/>
                        </a:lnTo>
                        <a:cubicBezTo>
                          <a:pt x="0" y="42418"/>
                          <a:pt x="42418" y="0"/>
                          <a:pt x="94743" y="0"/>
                        </a:cubicBezTo>
                        <a:close/>
                      </a:path>
                    </a:pathLst>
                  </a:custGeom>
                  <a:solidFill>
                    <a:srgbClr val="B72C23"/>
                  </a:solidFill>
                </p:spPr>
              </p:sp>
              <p:sp>
                <p:nvSpPr>
                  <p:cNvPr id="8" name="TextBox 8"/>
                  <p:cNvSpPr txBox="1"/>
                  <p:nvPr/>
                </p:nvSpPr>
                <p:spPr>
                  <a:xfrm>
                    <a:off x="0" y="-38100"/>
                    <a:ext cx="430432" cy="4685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3" name="Freeform 23"/>
                <p:cNvSpPr/>
                <p:nvPr/>
              </p:nvSpPr>
              <p:spPr>
                <a:xfrm>
                  <a:off x="6494137" y="6054863"/>
                  <a:ext cx="1010973" cy="94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973" h="941469">
                      <a:moveTo>
                        <a:pt x="0" y="0"/>
                      </a:moveTo>
                      <a:lnTo>
                        <a:pt x="1010973" y="0"/>
                      </a:lnTo>
                      <a:lnTo>
                        <a:pt x="1010973" y="941469"/>
                      </a:lnTo>
                      <a:lnTo>
                        <a:pt x="0" y="9414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27" name="TextBox 27"/>
              <p:cNvSpPr txBox="1"/>
              <p:nvPr/>
            </p:nvSpPr>
            <p:spPr>
              <a:xfrm>
                <a:off x="4881161" y="7902580"/>
                <a:ext cx="4641236" cy="9657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04"/>
                  </a:lnSpc>
                </a:pPr>
                <a:r>
                  <a:rPr lang="en-US" sz="2788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Identificarea</a:t>
                </a:r>
                <a:r>
                  <a:rPr lang="en-US" sz="2788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88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Porturilor</a:t>
                </a:r>
                <a:r>
                  <a:rPr lang="en-US" sz="2788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88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Vulnerabile</a:t>
                </a:r>
                <a:endParaRPr lang="en-US" sz="2788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946CD6-1D61-7DEF-11C3-5D96FB65C121}"/>
                </a:ext>
              </a:extLst>
            </p:cNvPr>
            <p:cNvGrpSpPr/>
            <p:nvPr/>
          </p:nvGrpSpPr>
          <p:grpSpPr>
            <a:xfrm>
              <a:off x="9664182" y="5738889"/>
              <a:ext cx="4078847" cy="3129475"/>
              <a:chOff x="9664182" y="5738889"/>
              <a:chExt cx="4078847" cy="3129475"/>
            </a:xfrm>
          </p:grpSpPr>
          <p:grpSp>
            <p:nvGrpSpPr>
              <p:cNvPr id="33" name="Grupare 32"/>
              <p:cNvGrpSpPr/>
              <p:nvPr/>
            </p:nvGrpSpPr>
            <p:grpSpPr>
              <a:xfrm>
                <a:off x="10886459" y="5738889"/>
                <a:ext cx="1634295" cy="1634294"/>
                <a:chOff x="10464018" y="5724840"/>
                <a:chExt cx="1634295" cy="1634295"/>
              </a:xfrm>
            </p:grpSpPr>
            <p:grpSp>
              <p:nvGrpSpPr>
                <p:cNvPr id="12" name="Group 12"/>
                <p:cNvGrpSpPr/>
                <p:nvPr/>
              </p:nvGrpSpPr>
              <p:grpSpPr>
                <a:xfrm>
                  <a:off x="10464018" y="5724840"/>
                  <a:ext cx="1634295" cy="1634295"/>
                  <a:chOff x="0" y="0"/>
                  <a:chExt cx="430432" cy="430432"/>
                </a:xfrm>
              </p:grpSpPr>
              <p:sp>
                <p:nvSpPr>
                  <p:cNvPr id="13" name="Freeform 13"/>
                  <p:cNvSpPr/>
                  <p:nvPr/>
                </p:nvSpPr>
                <p:spPr>
                  <a:xfrm>
                    <a:off x="0" y="0"/>
                    <a:ext cx="430432" cy="43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32" h="430432">
                        <a:moveTo>
                          <a:pt x="94743" y="0"/>
                        </a:moveTo>
                        <a:lnTo>
                          <a:pt x="335688" y="0"/>
                        </a:lnTo>
                        <a:cubicBezTo>
                          <a:pt x="360816" y="0"/>
                          <a:pt x="384914" y="9982"/>
                          <a:pt x="402682" y="27750"/>
                        </a:cubicBezTo>
                        <a:cubicBezTo>
                          <a:pt x="420450" y="45517"/>
                          <a:pt x="430432" y="69616"/>
                          <a:pt x="430432" y="94743"/>
                        </a:cubicBezTo>
                        <a:lnTo>
                          <a:pt x="430432" y="335688"/>
                        </a:lnTo>
                        <a:cubicBezTo>
                          <a:pt x="430432" y="388014"/>
                          <a:pt x="388014" y="430432"/>
                          <a:pt x="335688" y="430432"/>
                        </a:cubicBezTo>
                        <a:lnTo>
                          <a:pt x="94743" y="430432"/>
                        </a:lnTo>
                        <a:cubicBezTo>
                          <a:pt x="42418" y="430432"/>
                          <a:pt x="0" y="388014"/>
                          <a:pt x="0" y="335688"/>
                        </a:cubicBezTo>
                        <a:lnTo>
                          <a:pt x="0" y="94743"/>
                        </a:lnTo>
                        <a:cubicBezTo>
                          <a:pt x="0" y="42418"/>
                          <a:pt x="42418" y="0"/>
                          <a:pt x="94743" y="0"/>
                        </a:cubicBezTo>
                        <a:close/>
                      </a:path>
                    </a:pathLst>
                  </a:custGeom>
                  <a:solidFill>
                    <a:srgbClr val="B72C23"/>
                  </a:solidFill>
                </p:spPr>
              </p:sp>
              <p:sp>
                <p:nvSpPr>
                  <p:cNvPr id="14" name="TextBox 14"/>
                  <p:cNvSpPr txBox="1"/>
                  <p:nvPr/>
                </p:nvSpPr>
                <p:spPr>
                  <a:xfrm>
                    <a:off x="0" y="-38100"/>
                    <a:ext cx="430432" cy="4685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4" name="Freeform 24"/>
                <p:cNvSpPr/>
                <p:nvPr/>
              </p:nvSpPr>
              <p:spPr>
                <a:xfrm>
                  <a:off x="10756751" y="6017574"/>
                  <a:ext cx="1048828" cy="1048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828" h="1048828">
                      <a:moveTo>
                        <a:pt x="0" y="0"/>
                      </a:moveTo>
                      <a:lnTo>
                        <a:pt x="1048828" y="0"/>
                      </a:lnTo>
                      <a:lnTo>
                        <a:pt x="1048828" y="1048828"/>
                      </a:lnTo>
                      <a:lnTo>
                        <a:pt x="0" y="10488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29" name="TextBox 29"/>
              <p:cNvSpPr txBox="1"/>
              <p:nvPr/>
            </p:nvSpPr>
            <p:spPr>
              <a:xfrm>
                <a:off x="9664182" y="7868090"/>
                <a:ext cx="4078847" cy="10002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906"/>
                  </a:lnSpc>
                </a:pPr>
                <a:r>
                  <a:rPr lang="en-US" sz="279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Generarea</a:t>
                </a:r>
                <a:r>
                  <a:rPr lang="en-US" sz="279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9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Raportului</a:t>
                </a:r>
                <a:r>
                  <a:rPr lang="en-US" sz="279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9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Detaliat</a:t>
                </a:r>
                <a:endParaRPr lang="en-US" sz="279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</p:grpSp>
        <p:grpSp>
          <p:nvGrpSpPr>
            <p:cNvPr id="49" name="Grupare 48"/>
            <p:cNvGrpSpPr/>
            <p:nvPr/>
          </p:nvGrpSpPr>
          <p:grpSpPr>
            <a:xfrm>
              <a:off x="14519063" y="5738889"/>
              <a:ext cx="2979018" cy="2897171"/>
              <a:chOff x="14073198" y="5724840"/>
              <a:chExt cx="2979018" cy="2897171"/>
            </a:xfrm>
          </p:grpSpPr>
          <p:sp>
            <p:nvSpPr>
              <p:cNvPr id="30" name="TextBox 30"/>
              <p:cNvSpPr txBox="1"/>
              <p:nvPr/>
            </p:nvSpPr>
            <p:spPr>
              <a:xfrm>
                <a:off x="14073198" y="8148936"/>
                <a:ext cx="2979018" cy="473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0"/>
                  </a:lnSpc>
                </a:pP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Eficiență</a:t>
                </a: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și</a:t>
                </a:r>
                <a:r>
                  <a:rPr lang="en-US" sz="2750" b="1" dirty="0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 </a:t>
                </a:r>
                <a:r>
                  <a:rPr lang="en-US" sz="2750" b="1" dirty="0" err="1">
                    <a:solidFill>
                      <a:srgbClr val="F2F1ED"/>
                    </a:solidFill>
                    <a:latin typeface="PT Sans Bold"/>
                    <a:ea typeface="PT Sans Bold"/>
                    <a:cs typeface="PT Sans Bold"/>
                    <a:sym typeface="PT Sans Bold"/>
                  </a:rPr>
                  <a:t>Precizie</a:t>
                </a:r>
                <a:endParaRPr lang="en-US" sz="2750" b="1" dirty="0">
                  <a:solidFill>
                    <a:srgbClr val="F2F1ED"/>
                  </a:solidFill>
                  <a:latin typeface="PT Sans Bold"/>
                  <a:ea typeface="PT Sans Bold"/>
                  <a:cs typeface="PT Sans Bold"/>
                  <a:sym typeface="PT Sans Bold"/>
                </a:endParaRPr>
              </a:p>
            </p:txBody>
          </p:sp>
          <p:grpSp>
            <p:nvGrpSpPr>
              <p:cNvPr id="38" name="Grupare 37"/>
              <p:cNvGrpSpPr/>
              <p:nvPr/>
            </p:nvGrpSpPr>
            <p:grpSpPr>
              <a:xfrm>
                <a:off x="14711870" y="5724840"/>
                <a:ext cx="1634295" cy="1634295"/>
                <a:chOff x="14711870" y="5724840"/>
                <a:chExt cx="1634295" cy="1634295"/>
              </a:xfrm>
            </p:grpSpPr>
            <p:grpSp>
              <p:nvGrpSpPr>
                <p:cNvPr id="34" name="Group 15"/>
                <p:cNvGrpSpPr/>
                <p:nvPr/>
              </p:nvGrpSpPr>
              <p:grpSpPr>
                <a:xfrm>
                  <a:off x="14711870" y="5724840"/>
                  <a:ext cx="1634295" cy="1634295"/>
                  <a:chOff x="0" y="0"/>
                  <a:chExt cx="430432" cy="430432"/>
                </a:xfrm>
              </p:grpSpPr>
              <p:sp>
                <p:nvSpPr>
                  <p:cNvPr id="35" name="Freeform 16"/>
                  <p:cNvSpPr/>
                  <p:nvPr/>
                </p:nvSpPr>
                <p:spPr>
                  <a:xfrm>
                    <a:off x="0" y="0"/>
                    <a:ext cx="430432" cy="43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32" h="430432">
                        <a:moveTo>
                          <a:pt x="94743" y="0"/>
                        </a:moveTo>
                        <a:lnTo>
                          <a:pt x="335688" y="0"/>
                        </a:lnTo>
                        <a:cubicBezTo>
                          <a:pt x="360816" y="0"/>
                          <a:pt x="384914" y="9982"/>
                          <a:pt x="402682" y="27750"/>
                        </a:cubicBezTo>
                        <a:cubicBezTo>
                          <a:pt x="420450" y="45517"/>
                          <a:pt x="430432" y="69616"/>
                          <a:pt x="430432" y="94743"/>
                        </a:cubicBezTo>
                        <a:lnTo>
                          <a:pt x="430432" y="335688"/>
                        </a:lnTo>
                        <a:cubicBezTo>
                          <a:pt x="430432" y="388014"/>
                          <a:pt x="388014" y="430432"/>
                          <a:pt x="335688" y="430432"/>
                        </a:cubicBezTo>
                        <a:lnTo>
                          <a:pt x="94743" y="430432"/>
                        </a:lnTo>
                        <a:cubicBezTo>
                          <a:pt x="42418" y="430432"/>
                          <a:pt x="0" y="388014"/>
                          <a:pt x="0" y="335688"/>
                        </a:cubicBezTo>
                        <a:lnTo>
                          <a:pt x="0" y="94743"/>
                        </a:lnTo>
                        <a:cubicBezTo>
                          <a:pt x="0" y="42418"/>
                          <a:pt x="42418" y="0"/>
                          <a:pt x="94743" y="0"/>
                        </a:cubicBezTo>
                        <a:close/>
                      </a:path>
                    </a:pathLst>
                  </a:custGeom>
                  <a:solidFill>
                    <a:srgbClr val="B72C23"/>
                  </a:solidFill>
                </p:spPr>
              </p:sp>
              <p:sp>
                <p:nvSpPr>
                  <p:cNvPr id="36" name="TextBox 17"/>
                  <p:cNvSpPr txBox="1"/>
                  <p:nvPr/>
                </p:nvSpPr>
                <p:spPr>
                  <a:xfrm>
                    <a:off x="0" y="-38100"/>
                    <a:ext cx="430432" cy="46853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37" name="Freeform 25"/>
                <p:cNvSpPr/>
                <p:nvPr/>
              </p:nvSpPr>
              <p:spPr>
                <a:xfrm>
                  <a:off x="15034857" y="5995141"/>
                  <a:ext cx="988320" cy="10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320" h="1081608">
                      <a:moveTo>
                        <a:pt x="0" y="0"/>
                      </a:moveTo>
                      <a:lnTo>
                        <a:pt x="988319" y="0"/>
                      </a:lnTo>
                      <a:lnTo>
                        <a:pt x="988319" y="1081609"/>
                      </a:lnTo>
                      <a:lnTo>
                        <a:pt x="0" y="10816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4E828A2C4955459786959C07538598" ma:contentTypeVersion="7" ma:contentTypeDescription="Create a new document." ma:contentTypeScope="" ma:versionID="744b88c5d0acc111761d6d4a60c2f40b">
  <xsd:schema xmlns:xsd="http://www.w3.org/2001/XMLSchema" xmlns:xs="http://www.w3.org/2001/XMLSchema" xmlns:p="http://schemas.microsoft.com/office/2006/metadata/properties" xmlns:ns2="6c0715b7-9695-4024-a9eb-509186669436" targetNamespace="http://schemas.microsoft.com/office/2006/metadata/properties" ma:root="true" ma:fieldsID="ba8fce6b7e95a6b3f40e158217cd453e" ns2:_="">
    <xsd:import namespace="6c0715b7-9695-4024-a9eb-5091866694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0715b7-9695-4024-a9eb-5091866694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623957-CCB5-4555-8004-550930C52D08}"/>
</file>

<file path=customXml/itemProps2.xml><?xml version="1.0" encoding="utf-8"?>
<ds:datastoreItem xmlns:ds="http://schemas.openxmlformats.org/officeDocument/2006/customXml" ds:itemID="{A2CA8A97-B999-4B05-86F2-F6DAFBB378C5}"/>
</file>

<file path=customXml/itemProps3.xml><?xml version="1.0" encoding="utf-8"?>
<ds:datastoreItem xmlns:ds="http://schemas.openxmlformats.org/officeDocument/2006/customXml" ds:itemID="{E756B892-5B3F-4A85-B8EF-F7F568B3555E}"/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123</Words>
  <Application>Microsoft Office PowerPoint</Application>
  <PresentationFormat>Custom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Gordita Bold</vt:lpstr>
      <vt:lpstr>Canva Sans</vt:lpstr>
      <vt:lpstr>Bodoni MT Black</vt:lpstr>
      <vt:lpstr>PT Sans</vt:lpstr>
      <vt:lpstr>Archivo Black</vt:lpstr>
      <vt:lpstr>PT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Business Pitch Deck Presentation</dc:title>
  <dc:creator>Lenovo</dc:creator>
  <cp:lastModifiedBy>LENOVO</cp:lastModifiedBy>
  <cp:revision>20</cp:revision>
  <dcterms:created xsi:type="dcterms:W3CDTF">2006-08-16T00:00:00Z</dcterms:created>
  <dcterms:modified xsi:type="dcterms:W3CDTF">2025-04-06T11:15:24Z</dcterms:modified>
  <dc:identifier>DAGjxjzA_VY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0x010100B84E828A2C4955459786959C07538598</vt:lpwstr>
  </property>
</Properties>
</file>